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ec6aec2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ec6aec2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adheres to their mission statement….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Effective use of tech holistically instead of standalone devices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Integration solves problems that people face throughout usage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Moving from laptop to phone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Sending someone files: airdrop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Wifi password sharing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ec6aec2d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ec6aec2d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Cover all tech platforms allows them to provide a one-stop solution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Innovative because tech is supposed to make things simpler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Adhere to their mission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caa6d277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caa6d277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came in at the right time in the right way.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Stores reflect simplicity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help, good experience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Give google’s example: “Where would you go to buy google”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ecaa6d2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ecaa6d2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ecaa6d27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ecaa6d27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culture is important. Innovation is very evident in their company culture. It is what has allowed them to stay relevant and successful today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e6e6424e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e6e6424e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ecaa6d27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ecaa6d27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ecaa6d27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ecaa6d27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e6e6424e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e6e6424e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Steve Jobs died 2011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Co-founders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Laptops are biggest </a:t>
            </a:r>
            <a:r>
              <a:rPr lang="en"/>
              <a:t>competitor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people have iphones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e6e6424e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e6e6424e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iOS for different products macOS ipadOS iOS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a garage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e9cfb4322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e9cfb4322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e9cfb432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e9cfb432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e9cfb43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e9cfb43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Texbook page 24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e6e6424ec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e6e6424ec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advantage in things like operating systems and imessage and facetime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have Simple looking apps (2d, not many colors)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6ecaa6d277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6ecaa6d277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Apple’s marketing is what </a:t>
            </a:r>
            <a:r>
              <a:rPr lang="en"/>
              <a:t>differentiates</a:t>
            </a:r>
            <a:r>
              <a:rPr lang="en"/>
              <a:t> them from other company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Countless memorable ads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Selling less products AND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Selling more about the way the products make you feel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ads tend to evoke a level of emotional appeal. Rather than specs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Focused on customer needs, simplicity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Celebrity marketing. Every famous person uses apple. Apple products are in almost piece of media: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Tv shows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Movies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Talk show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e9cfb432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e9cfb432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has been named the most innovative company by a plethora of sources including BCg (boston consulting group)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Innovation is a spirit that is reflected in their mission statement.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Older Mission statement 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a group we kind of agreed that the older mission statement sounds better.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Old mission statement = non-techy 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mission statement = techy 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Regardless</a:t>
            </a:r>
            <a:r>
              <a:rPr lang="en"/>
              <a:t> apple adheres to their mission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specific examples of how apple is innovative.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www.britannica.com/topic/Apple-Inc" TargetMode="External"/><Relationship Id="rId4" Type="http://schemas.openxmlformats.org/officeDocument/2006/relationships/hyperlink" Target="https://www.marketing91.com/apple-competitors/" TargetMode="External"/><Relationship Id="rId10" Type="http://schemas.openxmlformats.org/officeDocument/2006/relationships/hyperlink" Target="https://www.macworld.com/article/1163181/the-birth-of-the-ipod.html" TargetMode="External"/><Relationship Id="rId9" Type="http://schemas.openxmlformats.org/officeDocument/2006/relationships/hyperlink" Target="https://www.cnn.com/2013/04/26/tech/web/itunes-10th-anniversary/index.html" TargetMode="External"/><Relationship Id="rId5" Type="http://schemas.openxmlformats.org/officeDocument/2006/relationships/hyperlink" Target="http://innovarsity.com/coach/bp_innovation_strategies_apple.html" TargetMode="External"/><Relationship Id="rId6" Type="http://schemas.openxmlformats.org/officeDocument/2006/relationships/hyperlink" Target="https://www.forbes.com/sites/louiscolumbus/2018/01/20/apple-leads-bcgs-2018-list-of-the-most-innovative-companies/#344de5135a94" TargetMode="External"/><Relationship Id="rId7" Type="http://schemas.openxmlformats.org/officeDocument/2006/relationships/hyperlink" Target="https://lowendmac.com/2014/personal-computer-history-the-first-25-years/" TargetMode="External"/><Relationship Id="rId8" Type="http://schemas.openxmlformats.org/officeDocument/2006/relationships/hyperlink" Target="https://history-computer.com/ModernComputer/Personal/Macintosh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panmore.com/apple-inc-organizational-culture-features-implications" TargetMode="External"/><Relationship Id="rId4" Type="http://schemas.openxmlformats.org/officeDocument/2006/relationships/hyperlink" Target="https://www.cnbc.com/2016/04/29/apple-product-innovations-that-changed-the-world.html" TargetMode="External"/><Relationship Id="rId5" Type="http://schemas.openxmlformats.org/officeDocument/2006/relationships/hyperlink" Target="https://www.crazyegg.com/blog/why-is-apples-marketing-good/" TargetMode="External"/><Relationship Id="rId6" Type="http://schemas.openxmlformats.org/officeDocument/2006/relationships/hyperlink" Target="https://gigaom.com/2010/07/07/what-makes-an-apple-store-so-great/" TargetMode="External"/><Relationship Id="rId7" Type="http://schemas.openxmlformats.org/officeDocument/2006/relationships/hyperlink" Target="https://www.selfgrowth.com/articles/steve-jobs-the-ultimate-intrapreneur-and-entrepreneur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ocregister.com/apple-becomes-1st-trillion-dollar-company-san-francisco-ap-apple-has-become-the-worlds-first-publicly-traded-company-to-be-valued-at-1-trillion-the-milestone-marks-the-financ" TargetMode="External"/><Relationship Id="rId4" Type="http://schemas.openxmlformats.org/officeDocument/2006/relationships/hyperlink" Target="https://www.iphonesavior.com/2008/11/beatles-ipod-ad-inspires-hope-for-itunes-release.html" TargetMode="External"/><Relationship Id="rId10" Type="http://schemas.openxmlformats.org/officeDocument/2006/relationships/hyperlink" Target="https://www.pinterest.com/pin/397372367092530166/" TargetMode="External"/><Relationship Id="rId9" Type="http://schemas.openxmlformats.org/officeDocument/2006/relationships/hyperlink" Target="https://en.wikipedia.org/wiki/Apple_I" TargetMode="External"/><Relationship Id="rId5" Type="http://schemas.openxmlformats.org/officeDocument/2006/relationships/hyperlink" Target="https://vulcanpost.com/586452/tim-cook-100m-apple-spend/" TargetMode="External"/><Relationship Id="rId6" Type="http://schemas.openxmlformats.org/officeDocument/2006/relationships/hyperlink" Target="https://en.wikipedia.org/wiki/ITunes" TargetMode="External"/><Relationship Id="rId7" Type="http://schemas.openxmlformats.org/officeDocument/2006/relationships/hyperlink" Target="https://www.engadget.com/2013/03/29/securing-your-ios-device-for-your-children-part-1-setting-up-a/" TargetMode="External"/><Relationship Id="rId8" Type="http://schemas.openxmlformats.org/officeDocument/2006/relationships/hyperlink" Target="https://bgr.com/2016/10/21/iphone-theft-apple-store-robbery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30384" y="675913"/>
            <a:ext cx="2683225" cy="329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12991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Inc.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Innovation/Corporate </a:t>
            </a:r>
            <a:r>
              <a:rPr lang="en" sz="3600"/>
              <a:t>Entrepreneurship</a:t>
            </a:r>
            <a:r>
              <a:rPr lang="en"/>
              <a:t> 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832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Stephen Leader, Jonah Rehg, Hudson Johnson, Parth Patel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Seamless integration between devices </a:t>
            </a:r>
            <a:endParaRPr b="1"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231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Smooth integration across devices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iMessage on Mac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iPhone is iPod that can make calls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iCloud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Encourages: Have apple? Buy more apple!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for optimized use of technology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Ease of Use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53815">
            <a:off x="5661425" y="1547812"/>
            <a:ext cx="2857500" cy="204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Cover all tech platforms </a:t>
            </a:r>
            <a:endParaRPr b="1"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They offer innovative technology solutions for every consumer.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iPhone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Apple pay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Apple music and iTunes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Macbooks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etc….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Offer almost all tools to adhere </a:t>
            </a:r>
            <a:br>
              <a:rPr lang="en"/>
            </a:br>
            <a:r>
              <a:rPr lang="en"/>
              <a:t>to their mission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4687" y="2116113"/>
            <a:ext cx="2333625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71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Stores	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217900" y="1420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Integration within society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Clear contact with market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Interaction with customers = more of an experience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floor plan with simple design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Store is designed just like products and ads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Provides and presents high-tech tools in a </a:t>
            </a:r>
            <a:br>
              <a:rPr lang="en"/>
            </a:br>
            <a:r>
              <a:rPr lang="en"/>
              <a:t>simple and non-techy manner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Genius Bar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Personal experience vs Phone customer service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0450" y="799750"/>
            <a:ext cx="3161850" cy="209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132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Macintosh 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7052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Cornerstone of Apple’s intrapreneureal culture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Employee Jef Raskin envisioned low-cost personal computer for normal people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Formed a team and made the computer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team operated independently from </a:t>
            </a:r>
            <a:br>
              <a:rPr lang="en"/>
            </a:br>
            <a:r>
              <a:rPr lang="en"/>
              <a:t>the rest of Apple and was personally run </a:t>
            </a:r>
            <a:br>
              <a:rPr lang="en"/>
            </a:br>
            <a:r>
              <a:rPr lang="en"/>
              <a:t>by Steve Jobs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Almost all self contained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First to be sold with mouse and keyboard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Convenience almost always wins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Were able to keep costs lower than </a:t>
            </a:r>
            <a:br>
              <a:rPr lang="en"/>
            </a:br>
            <a:r>
              <a:rPr lang="en"/>
              <a:t>competitors while also having better specifications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Idea came organically because of company culture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Innovative because it was simple yet powerful 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425" y="1549550"/>
            <a:ext cx="2434875" cy="336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iPod and iTunes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seamless online music store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Streamlined specifically for the iPod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Quick download times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to allow you to sample a song before buying it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iPod was first sleek music player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Other MP3 players were big and clunky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iPod</a:t>
            </a:r>
            <a:r>
              <a:rPr lang="en"/>
              <a:t> could hold thousands more songs than competitors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2650" y="445025"/>
            <a:ext cx="2278774" cy="227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https://www.britannica.com/topic/Apple-Inc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https://www.marketing91.com/apple-competitors/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http://innovarsity.com/coach/bp_innovation_strategies_apple.html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https://www.forbes.com/sites/louiscolumbus/2018/01/20/apple-leads-bcgs-2018-list-of-the-most-innovative-companies/#344de5135a94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https://lowendmac.com/2014/personal-computer-history-the-first-25-years/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https://history-computer.com/ModernComputer/Personal/Macintosh.html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https://www.cnn.com/2013/04/26/tech/web/itunes-10th-anniversary/index.html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https://www.macworld.com/article/1163181/the-birth-of-the-ipod.html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	</a:t>
            </a:r>
            <a:endParaRPr/>
          </a:p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http://panmore.com/apple-inc-organizational-culture-features-implications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https://www.cnbc.com/2016/04/29/apple-product-innovations-that-changed-the-world.html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https://www.crazyegg.com/blog/why-is-apples-marketing-good/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https://gigaom.com/2010/07/07/what-makes-an-apple-store-so-great/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https://www.selfgrowth.com/articles/steve-jobs-the-ultimate-intrapreneur-and-entrepreneur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Management: A Practical Introduction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Sources</a:t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246600" y="7618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https://www.ocregister.com/apple-becomes-1st-trillion-dollar-company-san-francisco-ap-apple-has-become-the-worlds-first-publicly-traded-company-to-be-valued-at-1-trillion-the-milestone-marks-the-financ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https://www.iphonesavior.com/2008/11/beatles-ipod-ad-inspires-hope-for-itunes-release.html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https://vulcanpost.com/586452/tim-cook-100m-apple-spend/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https://en.wikipedia.org/wiki/ITunes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https://www.engadget.com/2013/03/29/securing-your-ios-device-for-your-children-part-1-setting-up-a/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https://bgr.com/2016/10/21/iphone-theft-apple-store-robbery/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9"/>
              </a:rPr>
              <a:t>https://en.wikipedia.org/wiki/Apple_I</a:t>
            </a:r>
            <a:endParaRPr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10"/>
              </a:rPr>
              <a:t>https://www.pinterest.com/pin/397372367092530166/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Players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3747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Founders: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Stephen ‘Woz' Wozniak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Steve Jobs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Current CEO: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 Cook</a:t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5121375" y="445025"/>
            <a:ext cx="3473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 sz="1800">
                <a:solidFill>
                  <a:schemeClr val="lt2"/>
                </a:solidFill>
              </a:rPr>
              <a:t>Top 5 Competitors: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Dell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Google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Samsung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Hewlett-Packard</a:t>
            </a:r>
            <a:endParaRPr sz="1800">
              <a:solidFill>
                <a:schemeClr val="lt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○"/>
            </a:pPr>
            <a:r>
              <a:rPr lang="en" sz="1800">
                <a:solidFill>
                  <a:schemeClr val="lt2"/>
                </a:solidFill>
              </a:rPr>
              <a:t>Microsoft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394" y="2638093"/>
            <a:ext cx="3662376" cy="2095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46" y="2876550"/>
            <a:ext cx="3991428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American based multinational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Founded: 1976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Headquarters</a:t>
            </a:r>
            <a:r>
              <a:rPr lang="en"/>
              <a:t>: Cupertino, California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First successful personal computer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Designs, Manufactures, and Markets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Personal Computers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Mobile Communication Devices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Softwares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Primarily a marketing company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Considered the #1 innovative company in the world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725" y="313700"/>
            <a:ext cx="3438649" cy="22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Intrapreneurship</a:t>
            </a:r>
            <a:r>
              <a:rPr lang="en"/>
              <a:t>? 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idea that a person or organization can see a product on the market and develop and sell a strong competitor to that item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Intraprenuers see something good and try to</a:t>
            </a:r>
            <a:br>
              <a:rPr lang="en"/>
            </a:br>
            <a:r>
              <a:rPr lang="en"/>
              <a:t>make it better       	   							               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Parts of intrapreneurship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Yourself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Project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Mentor/project leader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Benefits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Empowers employees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Encourages creative thinking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Improves upper level/ lower level relations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2550" y="1952150"/>
            <a:ext cx="3889750" cy="205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Apple’s Intraprenuership Strategy 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was founded on the principles of intrapreneurship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Apple 1 hit the market over a full year after the first personal computers started to become mainstream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something that is already good great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Tablets and the iPad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Personal computers and The Macintosh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Company culture focused on improvement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Giving customers what they didn’t know they needed 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6650" y="2401700"/>
            <a:ext cx="3041525" cy="25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Innovation?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introduction of something new or better, as in goods or 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 aspect of a company can be innovative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Customer relations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products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Services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Advertising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Management 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3300" y="2211724"/>
            <a:ext cx="5791574" cy="268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Apple’s Innovation Strategy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Innovation is cultural, not process driven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successful Apple products are created by a few people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Little to no structure, </a:t>
            </a:r>
            <a:r>
              <a:rPr lang="en"/>
              <a:t>hierarchy</a:t>
            </a:r>
            <a:r>
              <a:rPr lang="en"/>
              <a:t>, corporate oversight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Harness creativity from the people to get new ideas, designs, and innovations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 </a:t>
            </a:r>
            <a:r>
              <a:rPr lang="en"/>
              <a:t>intrapreneurs for new products</a:t>
            </a:r>
            <a:r>
              <a:rPr lang="en"/>
              <a:t> 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Strategic </a:t>
            </a:r>
            <a:r>
              <a:rPr lang="en"/>
              <a:t>Management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Provide Direction and Momentum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Encouraging New Ideas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Develop</a:t>
            </a:r>
            <a:r>
              <a:rPr lang="en"/>
              <a:t> Sustainable Competitive Advantage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Simplicity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/>
        </p:nvSpPr>
        <p:spPr>
          <a:xfrm>
            <a:off x="101525" y="4159050"/>
            <a:ext cx="6592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“to turn really interesting ideas and fledgling technologies into a company that can continue to innovate for years, it requires a lot of disciplines,” -Steve Jobs</a:t>
            </a:r>
            <a:endParaRPr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86175" y="2662900"/>
            <a:ext cx="1798225" cy="23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4025" y="185893"/>
            <a:ext cx="1288575" cy="1695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Innovative Marketing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Countless classic ad campaigns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Test drive a Mac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“1984 won’t be like 1984”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“There’s an app for that” campaign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iTunes dancing ads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Think Different campaign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less on the product and more on how </a:t>
            </a:r>
            <a:br>
              <a:rPr lang="en"/>
            </a:br>
            <a:r>
              <a:rPr lang="en"/>
              <a:t>the product makes you feel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Focused on customer needs and simplicity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Important people use Apple products 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2850" y="501396"/>
            <a:ext cx="2798025" cy="223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Apple</a:t>
            </a:r>
            <a:r>
              <a:rPr lang="en"/>
              <a:t>: World’s most innovative company</a:t>
            </a:r>
            <a:endParaRPr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Steve Jobs</a:t>
            </a:r>
            <a:r>
              <a:rPr lang="en"/>
              <a:t> Mission Statement: To make a contribution to the world by making tools for the mind that advance humankind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Current</a:t>
            </a:r>
            <a:r>
              <a:rPr lang="en"/>
              <a:t> Mission statement: To bring the best user experience to its customers through its innovative hardware, software, and services.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Seamless integration between devices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Cover all Tech platforms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storefronts</a:t>
            </a:r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8550" y="2928950"/>
            <a:ext cx="3936150" cy="176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